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3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65" r:id="rId14"/>
    <p:sldId id="348" r:id="rId15"/>
    <p:sldId id="373" r:id="rId16"/>
    <p:sldId id="456" r:id="rId17"/>
    <p:sldId id="418" r:id="rId18"/>
    <p:sldId id="457" r:id="rId19"/>
    <p:sldId id="322" r:id="rId20"/>
    <p:sldId id="416" r:id="rId21"/>
    <p:sldId id="417" r:id="rId22"/>
    <p:sldId id="421" r:id="rId23"/>
    <p:sldId id="422" r:id="rId24"/>
    <p:sldId id="323" r:id="rId25"/>
    <p:sldId id="423" r:id="rId26"/>
    <p:sldId id="345" r:id="rId27"/>
    <p:sldId id="341" r:id="rId28"/>
    <p:sldId id="409" r:id="rId29"/>
    <p:sldId id="399" r:id="rId30"/>
    <p:sldId id="400" r:id="rId31"/>
    <p:sldId id="401" r:id="rId32"/>
    <p:sldId id="458" r:id="rId33"/>
    <p:sldId id="460" r:id="rId34"/>
    <p:sldId id="461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7" r:id="rId53"/>
    <p:sldId id="488" r:id="rId54"/>
    <p:sldId id="481" r:id="rId55"/>
    <p:sldId id="482" r:id="rId56"/>
    <p:sldId id="483" r:id="rId57"/>
    <p:sldId id="484" r:id="rId58"/>
    <p:sldId id="485" r:id="rId59"/>
    <p:sldId id="486" r:id="rId60"/>
    <p:sldId id="378" r:id="rId61"/>
    <p:sldId id="424" r:id="rId62"/>
    <p:sldId id="338" r:id="rId63"/>
    <p:sldId id="340" r:id="rId64"/>
    <p:sldId id="425" r:id="rId65"/>
    <p:sldId id="339" r:id="rId66"/>
    <p:sldId id="426" r:id="rId67"/>
    <p:sldId id="427" r:id="rId68"/>
    <p:sldId id="402" r:id="rId69"/>
    <p:sldId id="337" r:id="rId70"/>
    <p:sldId id="344" r:id="rId71"/>
    <p:sldId id="342" r:id="rId72"/>
    <p:sldId id="353" r:id="rId73"/>
    <p:sldId id="347" r:id="rId74"/>
    <p:sldId id="354" r:id="rId75"/>
    <p:sldId id="355" r:id="rId76"/>
    <p:sldId id="393" r:id="rId77"/>
    <p:sldId id="394" r:id="rId78"/>
    <p:sldId id="395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1" r:id="rId93"/>
    <p:sldId id="452" r:id="rId94"/>
    <p:sldId id="453" r:id="rId95"/>
    <p:sldId id="454" r:id="rId96"/>
    <p:sldId id="489" r:id="rId97"/>
    <p:sldId id="490" r:id="rId98"/>
    <p:sldId id="491" r:id="rId99"/>
    <p:sldId id="492" r:id="rId100"/>
    <p:sldId id="493" r:id="rId101"/>
    <p:sldId id="494" r:id="rId10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65"/>
            <p14:sldId id="348"/>
            <p14:sldId id="373"/>
            <p14:sldId id="456"/>
            <p14:sldId id="418"/>
            <p14:sldId id="457"/>
            <p14:sldId id="322"/>
            <p14:sldId id="416"/>
          </p14:sldIdLst>
        </p14:section>
        <p14:section name="Data" id="{5C431F36-3D7F-4BFB-A2C6-90614511EFFF}">
          <p14:sldIdLst>
            <p14:sldId id="417"/>
            <p14:sldId id="421"/>
            <p14:sldId id="422"/>
            <p14:sldId id="323"/>
            <p14:sldId id="423"/>
            <p14:sldId id="345"/>
            <p14:sldId id="341"/>
            <p14:sldId id="409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58"/>
            <p14:sldId id="460"/>
            <p14:sldId id="461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7"/>
            <p14:sldId id="488"/>
            <p14:sldId id="481"/>
            <p14:sldId id="482"/>
            <p14:sldId id="483"/>
            <p14:sldId id="484"/>
            <p14:sldId id="485"/>
            <p14:sldId id="486"/>
            <p14:sldId id="378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  <p14:section name="Extra" id="{859EB30E-8B78-4614-BECE-40EA25D87353}">
          <p14:sldIdLst>
            <p14:sldId id="344"/>
            <p14:sldId id="342"/>
            <p14:sldId id="353"/>
            <p14:sldId id="347"/>
            <p14:sldId id="354"/>
            <p14:sldId id="355"/>
            <p14:sldId id="393"/>
            <p14:sldId id="394"/>
            <p14:sldId id="395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89"/>
            <p14:sldId id="490"/>
            <p14:sldId id="491"/>
            <p14:sldId id="492"/>
            <p14:sldId id="493"/>
            <p14:sldId id="4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7" Type="http://schemas.openxmlformats.org/officeDocument/2006/relationships/image" Target="../media/image100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11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" Type="http://schemas.openxmlformats.org/officeDocument/2006/relationships/image" Target="../media/image199.wmf"/><Relationship Id="rId4" Type="http://schemas.openxmlformats.org/officeDocument/2006/relationships/image" Target="../media/image20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Relationship Id="rId4" Type="http://schemas.openxmlformats.org/officeDocument/2006/relationships/image" Target="../media/image20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315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6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r>
              <a:rPr lang="zh-TW" altLang="en-US" dirty="0"/>
              <a:t>加上座標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高雄物流中心 </a:t>
            </a:r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加上座標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24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0.wmf"/><Relationship Id="rId4" Type="http://schemas.openxmlformats.org/officeDocument/2006/relationships/image" Target="../media/image52.png"/><Relationship Id="rId9" Type="http://schemas.openxmlformats.org/officeDocument/2006/relationships/oleObject" Target="../embeddings/oleObject2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70.emf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7.png"/><Relationship Id="rId5" Type="http://schemas.openxmlformats.org/officeDocument/2006/relationships/image" Target="../media/image490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emf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100.wmf"/><Relationship Id="rId3" Type="http://schemas.openxmlformats.org/officeDocument/2006/relationships/image" Target="../media/image101.emf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96.w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9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emf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3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100.wmf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109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11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4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9.emf"/><Relationship Id="rId4" Type="http://schemas.openxmlformats.org/officeDocument/2006/relationships/image" Target="../media/image16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3.emf"/><Relationship Id="rId5" Type="http://schemas.openxmlformats.org/officeDocument/2006/relationships/image" Target="../media/image172.emf"/><Relationship Id="rId4" Type="http://schemas.openxmlformats.org/officeDocument/2006/relationships/image" Target="../media/image168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7.emf"/><Relationship Id="rId5" Type="http://schemas.openxmlformats.org/officeDocument/2006/relationships/image" Target="../media/image176.emf"/><Relationship Id="rId4" Type="http://schemas.openxmlformats.org/officeDocument/2006/relationships/image" Target="../media/image17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7" Type="http://schemas.openxmlformats.org/officeDocument/2006/relationships/image" Target="../media/image184.em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203.emf"/><Relationship Id="rId7" Type="http://schemas.openxmlformats.org/officeDocument/2006/relationships/image" Target="../media/image200.wmf"/><Relationship Id="rId12" Type="http://schemas.openxmlformats.org/officeDocument/2006/relationships/image" Target="../media/image20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202.wmf"/><Relationship Id="rId5" Type="http://schemas.openxmlformats.org/officeDocument/2006/relationships/image" Target="../media/image199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201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213.emf"/><Relationship Id="rId7" Type="http://schemas.openxmlformats.org/officeDocument/2006/relationships/image" Target="../media/image211.wmf"/><Relationship Id="rId12" Type="http://schemas.openxmlformats.org/officeDocument/2006/relationships/image" Target="../media/image21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202.wmf"/><Relationship Id="rId5" Type="http://schemas.openxmlformats.org/officeDocument/2006/relationships/image" Target="../media/image210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212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6057836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98302"/>
              </p:ext>
            </p:extLst>
          </p:nvPr>
        </p:nvGraphicFramePr>
        <p:xfrm>
          <a:off x="1056169" y="2720164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Equation" r:id="rId4" imgW="4559040" imgH="761760" progId="Equation.DSMT4">
                  <p:embed/>
                </p:oleObj>
              </mc:Choice>
              <mc:Fallback>
                <p:oleObj name="Equation" r:id="rId4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169" y="2720164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648681"/>
              </p:ext>
            </p:extLst>
          </p:nvPr>
        </p:nvGraphicFramePr>
        <p:xfrm>
          <a:off x="1066802" y="1990630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Equation" r:id="rId6" imgW="1422360" imgH="355320" progId="Equation.DSMT4">
                  <p:embed/>
                </p:oleObj>
              </mc:Choice>
              <mc:Fallback>
                <p:oleObj name="Equation" r:id="rId6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2" y="1990630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8712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027581" y="3795823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" y="3312042"/>
            <a:ext cx="6095985" cy="39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818031"/>
              </p:ext>
            </p:extLst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93202"/>
              </p:ext>
            </p:extLst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5321"/>
              </p:ext>
            </p:extLst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077411"/>
              </p:ext>
            </p:extLst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6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093321"/>
            <a:ext cx="5400040" cy="20535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" y="1504792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89" y="1642105"/>
            <a:ext cx="7978576" cy="12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095" y="1668841"/>
            <a:ext cx="8523809" cy="4923809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3523364" y="1070031"/>
          <a:ext cx="1206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4" imgW="1206360" imgH="291960" progId="Equation.DSMT4">
                  <p:embed/>
                </p:oleObj>
              </mc:Choice>
              <mc:Fallback>
                <p:oleObj name="Equation" r:id="rId4" imgW="1206360" imgH="29196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3364" y="1070031"/>
                        <a:ext cx="1206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1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122" y="2463002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大梁鋼筋配置標準圖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56212" cy="1311128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737983"/>
            <a:ext cx="7203432" cy="460773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353" y="1741033"/>
            <a:ext cx="3162000" cy="3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2048766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02" y="2721934"/>
            <a:ext cx="3735113" cy="15589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4635411"/>
            <a:ext cx="7242957" cy="19141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727308"/>
            <a:ext cx="5986791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3546" y="1798593"/>
            <a:ext cx="4047619" cy="404761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786265" y="2930466"/>
            <a:ext cx="3057825" cy="20867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/>
              <a:t>Story Drift</a:t>
            </a:r>
            <a:endParaRPr lang="en-US" altLang="zh-TW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0.32%</a:t>
            </a:r>
            <a:endParaRPr lang="zh-TW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8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178228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Inverted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5924550" y="3144838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7" imgW="1358640" imgH="685800" progId="Equation.DSMT4">
                  <p:embed/>
                </p:oleObj>
              </mc:Choice>
              <mc:Fallback>
                <p:oleObj name="Equation" r:id="rId7" imgW="1358640" imgH="6858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4550" y="3144838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7883" y="1909277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22249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8108950" y="296545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4" imgW="1002960" imgH="241200" progId="Equation.DSMT4">
                  <p:embed/>
                </p:oleObj>
              </mc:Choice>
              <mc:Fallback>
                <p:oleObj name="Equation" r:id="rId4" imgW="10029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08950" y="296545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124950" y="252571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4950" y="252571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497999"/>
            <a:ext cx="6096000" cy="34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6521" y="1"/>
            <a:ext cx="6403767" cy="34289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1902" y="3429000"/>
            <a:ext cx="6314271" cy="3429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92867" y="156298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92867" y="471607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4" y="1906474"/>
            <a:ext cx="5533501" cy="4144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243" y="1902804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98663" y="2967038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8663" y="2967038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32138" y="246856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2138" y="246856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369175" y="42529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Equation" r:id="rId11" imgW="914400" imgH="241200" progId="Equation.DSMT4">
                  <p:embed/>
                </p:oleObj>
              </mc:Choice>
              <mc:Fallback>
                <p:oleObj name="Equation" r:id="rId11" imgW="91440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69175" y="42529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6997" y="1909893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7958138" y="2671763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Equation" r:id="rId4" imgW="1015920" imgH="241200" progId="Equation.DSMT4">
                  <p:embed/>
                </p:oleObj>
              </mc:Choice>
              <mc:Fallback>
                <p:oleObj name="Equation" r:id="rId4" imgW="101592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8138" y="2671763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9812338" y="312102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12338" y="312102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5" y="2554937"/>
            <a:ext cx="6086535" cy="33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17" y="1909887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083" y="1901768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40406" y="2588516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Equation" r:id="rId5" imgW="1015920" imgH="241200" progId="Equation.DSMT4">
                  <p:embed/>
                </p:oleObj>
              </mc:Choice>
              <mc:Fallback>
                <p:oleObj name="Equation" r:id="rId5" imgW="101592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0406" y="2588516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19367" y="2305826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9367" y="2305826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461008" y="4251559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08" y="4251559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7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/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995328" cy="1311128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909896"/>
            <a:ext cx="5533501" cy="4144000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7581900" y="27987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4" imgW="1041120" imgH="241200" progId="Equation.DSMT4">
                  <p:embed/>
                </p:oleObj>
              </mc:Choice>
              <mc:Fallback>
                <p:oleObj name="Equation" r:id="rId4" imgW="104112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1900" y="27987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1766573" y="3638996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6" imgW="1358640" imgH="685800" progId="Equation.DSMT4">
                  <p:embed/>
                </p:oleObj>
              </mc:Choice>
              <mc:Fallback>
                <p:oleObj name="Equation" r:id="rId6" imgW="135864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6573" y="3638996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170125"/>
            <a:ext cx="6096000" cy="3217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0127"/>
            <a:ext cx="6096000" cy="3215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391087"/>
            <a:ext cx="6096001" cy="3381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3432488"/>
            <a:ext cx="6096001" cy="326602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8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6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Scaled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843" y="190989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9285" y="1909893"/>
            <a:ext cx="5533501" cy="4144000"/>
          </a:xfrm>
          <a:prstGeom prst="rect">
            <a:avLst/>
          </a:prstGeom>
        </p:spPr>
      </p:pic>
      <p:cxnSp>
        <p:nvCxnSpPr>
          <p:cNvPr id="9" name="直線單箭頭接點 8"/>
          <p:cNvCxnSpPr>
            <a:endCxn id="7" idx="1"/>
          </p:cNvCxnSpPr>
          <p:nvPr/>
        </p:nvCxnSpPr>
        <p:spPr>
          <a:xfrm>
            <a:off x="5645888" y="3981893"/>
            <a:ext cx="673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572" y="3429001"/>
            <a:ext cx="6689822" cy="3429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42" y="0"/>
            <a:ext cx="6580720" cy="34289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44011" y="1775638"/>
            <a:ext cx="5331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4700" y="4662910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544941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44942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3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41449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541448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239740"/>
            <a:ext cx="5160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TIME-HISTORY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4862076"/>
            <a:ext cx="3197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196696"/>
            <a:ext cx="393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2749123"/>
            <a:ext cx="3136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271045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482341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3710012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11617" cy="701731"/>
          </a:xfrm>
        </p:spPr>
        <p:txBody>
          <a:bodyPr/>
          <a:lstStyle/>
          <a:p>
            <a:r>
              <a:rPr lang="en-US" altLang="zh-TW" dirty="0"/>
              <a:t>Hinges Only On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487366"/>
            <a:ext cx="6096000" cy="3438319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38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8750"/>
            <a:ext cx="6095238" cy="4561905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2554938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68238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01705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10691" y="158436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094255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5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43088"/>
            <a:ext cx="6095238" cy="456190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327991" y="2126512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9307032" y="2023731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035386-9846-4E4B-8489-465770D6AAE6}"/>
              </a:ext>
            </a:extLst>
          </p:cNvPr>
          <p:cNvSpPr txBox="1"/>
          <p:nvPr/>
        </p:nvSpPr>
        <p:spPr>
          <a:xfrm>
            <a:off x="8277733" y="1743087"/>
            <a:ext cx="1733295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Multiple Hinges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B7BFB2-46E3-DF49-826F-69EB0C9BB44C}"/>
              </a:ext>
            </a:extLst>
          </p:cNvPr>
          <p:cNvSpPr txBox="1"/>
          <p:nvPr/>
        </p:nvSpPr>
        <p:spPr>
          <a:xfrm>
            <a:off x="1925253" y="1743087"/>
            <a:ext cx="224625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Hinges Only On Ends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146EAA-71DB-8A4E-9E8C-8F6F619B251F}"/>
              </a:ext>
            </a:extLst>
          </p:cNvPr>
          <p:cNvSpPr txBox="1"/>
          <p:nvPr/>
        </p:nvSpPr>
        <p:spPr>
          <a:xfrm>
            <a:off x="5321300" y="2798799"/>
            <a:ext cx="67582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0.014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20D7CD-BF4A-E040-8E85-772ADEA587E7}"/>
              </a:ext>
            </a:extLst>
          </p:cNvPr>
          <p:cNvSpPr txBox="1"/>
          <p:nvPr/>
        </p:nvSpPr>
        <p:spPr>
          <a:xfrm>
            <a:off x="11015886" y="2798798"/>
            <a:ext cx="871313" cy="43704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0.017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Side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277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0790" y="2710226"/>
            <a:ext cx="6101209" cy="33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/>
              <a:t>NoLd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2"/>
            <a:ext cx="6095238" cy="45619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570213"/>
            <a:ext cx="6096000" cy="3303419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8610600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88592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9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/>
              <a:t>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1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Area of flexural reinforcement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486"/>
            <a:ext cx="4064000" cy="30465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47" y="404036"/>
            <a:ext cx="4047025" cy="30337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1" y="404036"/>
            <a:ext cx="4035255" cy="30249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10" y="3428999"/>
            <a:ext cx="4027209" cy="30189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2" y="3429001"/>
            <a:ext cx="4027208" cy="30189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067829" cy="30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20" y="2719552"/>
            <a:ext cx="2562225" cy="1704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3870" y="1995697"/>
            <a:ext cx="2594621" cy="26296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GEOMETRY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3870" y="1425469"/>
            <a:ext cx="18748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2173" y="1994800"/>
            <a:ext cx="159755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 =&gt; 0.1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9597" y="1380990"/>
            <a:ext cx="2003112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0" y="4883739"/>
            <a:ext cx="3923416" cy="11782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7703" y="1994800"/>
            <a:ext cx="2827056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38149" y="1378444"/>
            <a:ext cx="257217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89763" y="2999942"/>
            <a:ext cx="12931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ACI 318-05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49" y="3440149"/>
            <a:ext cx="3925877" cy="16769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8267703" y="5235704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7" y="2712877"/>
            <a:ext cx="1916963" cy="14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blipFill>
                <a:blip r:embed="rId3"/>
                <a:stretch>
                  <a:fillRect l="-7619" t="-4661" r="-25079" b="-42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5" y="2712879"/>
            <a:ext cx="1916963" cy="167733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2712879"/>
            <a:ext cx="1916963" cy="167733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31" y="2712879"/>
            <a:ext cx="1916963" cy="14010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47745" y="4880795"/>
            <a:ext cx="3282694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spacing &lt; MIN_SPACING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802" y="4880795"/>
            <a:ext cx="18129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S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09631" y="4880795"/>
            <a:ext cx="2044791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DOUBLE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47745" y="554509"/>
            <a:ext cx="4476931" cy="6463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/>
              <a:t>STIRRUP_REBAR = ['#4', '2#4', '2#5', '2#6']</a:t>
            </a:r>
          </a:p>
          <a:p>
            <a:r>
              <a:rPr lang="en-US" altLang="zh-TW" dirty="0"/>
              <a:t>STIRRUP_SPACING = [10, 12, 15, 18, 20, 25, 30]</a:t>
            </a:r>
          </a:p>
        </p:txBody>
      </p:sp>
    </p:spTree>
    <p:extLst>
      <p:ext uri="{BB962C8B-B14F-4D97-AF65-F5344CB8AC3E}">
        <p14:creationId xmlns:p14="http://schemas.microsoft.com/office/powerpoint/2010/main" val="12733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2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712879"/>
            <a:ext cx="4476207" cy="167733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985288" y="1270996"/>
            <a:ext cx="2777748" cy="75713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TOP_BAR = ['#7', '#8', '#10']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DB_SPACING = 1.5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0812" y="1610585"/>
            <a:ext cx="5361188" cy="402089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66250" y="3101183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14203" y="4291625"/>
            <a:ext cx="2215671" cy="393890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一台梁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951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82251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25" y="1632210"/>
            <a:ext cx="5256212" cy="4343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3717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741873" y="3342901"/>
            <a:ext cx="1714501" cy="11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785336" y="3426143"/>
            <a:ext cx="1019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92131" y="3341077"/>
            <a:ext cx="1714501" cy="111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23717" y="2007577"/>
            <a:ext cx="1044698" cy="10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6541" y="200441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58548" y="2009040"/>
            <a:ext cx="1764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91043" y="2015697"/>
            <a:ext cx="1044698" cy="102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83867" y="201253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725874" y="2017160"/>
            <a:ext cx="176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42438" y="3587263"/>
            <a:ext cx="171777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SIZE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2708973"/>
            <a:ext cx="4476207" cy="16773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3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82908" y="555166"/>
            <a:ext cx="2220351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SECOND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84682" y="1276544"/>
            <a:ext cx="2827056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一台梁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any size &lt; max size 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max SIZE &amp; NUM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982908" y="2713313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068011" y="3080827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982908" y="3433652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54" y="3837467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>
            <a:off x="10068011" y="2366073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646" y="955424"/>
            <a:ext cx="2549363" cy="103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43600" y="1164564"/>
            <a:ext cx="2919046" cy="5608425"/>
          </a:xfrm>
          <a:prstGeom prst="rect">
            <a:avLst/>
          </a:prstGeom>
          <a:solidFill>
            <a:srgbClr val="F7F7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767754" y="1488910"/>
            <a:ext cx="2927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POINT COORDINATES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blipFill>
                <a:blip r:embed="rId2"/>
                <a:stretch>
                  <a:fillRect l="-6216" r="-2162" b="-8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380853" y="1997626"/>
            <a:ext cx="225337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CONCRETE SECTIONS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436755"/>
            <a:ext cx="4202879" cy="194618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20448" y="3566162"/>
            <a:ext cx="5010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0448" y="4817310"/>
            <a:ext cx="1238481" cy="39446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梁長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MAX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03" y="3441290"/>
            <a:ext cx="1284563" cy="140106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92" y="3436755"/>
            <a:ext cx="652163" cy="167733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88" y="555222"/>
            <a:ext cx="652163" cy="120373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387" y="1992492"/>
            <a:ext cx="1284563" cy="1203733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>
            <a:off x="6093069" y="3763107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93069" y="5014544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76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77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01809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4198585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 Ground Water Pressure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5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878234" y="1249541"/>
            <a:ext cx="312149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0172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1583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0877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2665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79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593004" y="3890812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8F393-C9DB-4FC4-A2CF-DA1E795E8E0C}"/>
              </a:ext>
            </a:extLst>
          </p:cNvPr>
          <p:cNvSpPr txBox="1"/>
          <p:nvPr/>
        </p:nvSpPr>
        <p:spPr>
          <a:xfrm>
            <a:off x="7378362" y="1552998"/>
            <a:ext cx="213744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Top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80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F1ED5-4071-476F-8BE7-174277EC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635" y="1553000"/>
            <a:ext cx="5008501" cy="375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3531" y="3003275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04733" y="3831771"/>
          <a:ext cx="1612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Equation" r:id="rId4" imgW="1612800" imgH="609480" progId="Equation.DSMT4">
                  <p:embed/>
                </p:oleObj>
              </mc:Choice>
              <mc:Fallback>
                <p:oleObj name="Equation" r:id="rId4" imgW="161280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4733" y="3831771"/>
                        <a:ext cx="1612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611136" y="3429000"/>
            <a:ext cx="0" cy="494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stCxn id="3" idx="1"/>
          </p:cNvCxnSpPr>
          <p:nvPr/>
        </p:nvCxnSpPr>
        <p:spPr>
          <a:xfrm>
            <a:off x="3602635" y="3429000"/>
            <a:ext cx="0" cy="1415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260273" y="4376736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086686" y="337151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Equation" r:id="rId6" imgW="685800" imgH="609480" progId="Equation.DSMT4">
                  <p:embed/>
                </p:oleObj>
              </mc:Choice>
              <mc:Fallback>
                <p:oleObj name="Equation" r:id="rId6" imgW="6858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6686" y="337151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769617" y="337151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Equation" r:id="rId8" imgW="711000" imgH="609480" progId="Equation.DSMT4">
                  <p:embed/>
                </p:oleObj>
              </mc:Choice>
              <mc:Fallback>
                <p:oleObj name="Equation" r:id="rId8" imgW="7110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9617" y="337151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9579429" y="367631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9221686" y="4227338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7E64303-A680-4974-97C9-3737ABCBF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399" y="631257"/>
            <a:ext cx="2563783" cy="24178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05B8CD-9CD2-467A-B067-E43DC1744F87}"/>
              </a:ext>
            </a:extLst>
          </p:cNvPr>
          <p:cNvSpPr txBox="1"/>
          <p:nvPr/>
        </p:nvSpPr>
        <p:spPr>
          <a:xfrm>
            <a:off x="8917765" y="2227043"/>
            <a:ext cx="2561417" cy="937629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</a:p>
          <a:p>
            <a:pPr algn="ctr">
              <a:lnSpc>
                <a:spcPct val="120000"/>
              </a:lnSpc>
            </a:pP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81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5" y="5460412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82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endCxn id="5" idx="1"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83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Bottom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84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3640" y="1000516"/>
            <a:ext cx="188865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4275DD-3DCA-49E1-A5CD-9F9AA0382091}"/>
              </a:ext>
            </a:extLst>
          </p:cNvPr>
          <p:cNvSpPr txBox="1"/>
          <p:nvPr/>
        </p:nvSpPr>
        <p:spPr>
          <a:xfrm>
            <a:off x="7288030" y="3772228"/>
            <a:ext cx="21137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Bot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1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2AA94EA-2152-43B3-88E3-BBBE9CC5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85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8308" y="3439442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9788" y="2560965"/>
          <a:ext cx="2273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4" name="Equation" r:id="rId4" imgW="2273040" imgH="609480" progId="Equation.DSMT4">
                  <p:embed/>
                </p:oleObj>
              </mc:Choice>
              <mc:Fallback>
                <p:oleObj name="Equation" r:id="rId4" imgW="227304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2560965"/>
                        <a:ext cx="2273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</p:cNvCxnSpPr>
          <p:nvPr/>
        </p:nvCxnSpPr>
        <p:spPr>
          <a:xfrm>
            <a:off x="6096000" y="2801240"/>
            <a:ext cx="0" cy="202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cxnSpLocks/>
          </p:cNvCxnSpPr>
          <p:nvPr/>
        </p:nvCxnSpPr>
        <p:spPr>
          <a:xfrm>
            <a:off x="3327469" y="2664278"/>
            <a:ext cx="0" cy="338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491259" y="4150629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43303" y="306044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Equation" r:id="rId6" imgW="711000" imgH="609480" progId="Equation.DSMT4">
                  <p:embed/>
                </p:oleObj>
              </mc:Choice>
              <mc:Fallback>
                <p:oleObj name="Equation" r:id="rId6" imgW="7110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3303" y="306044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51078" y="306044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Equation" r:id="rId8" imgW="685800" imgH="609480" progId="Equation.DSMT4">
                  <p:embed/>
                </p:oleObj>
              </mc:Choice>
              <mc:Fallback>
                <p:oleObj name="Equation" r:id="rId8" imgW="6858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1078" y="306044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6748457" y="336490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6480648" y="3722563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6C5C4-8479-432D-A5E6-FB50C8C4B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503" y="2500964"/>
            <a:ext cx="2624412" cy="24431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42DCF4-5BAD-4CA8-89BB-B900E444D3E5}"/>
              </a:ext>
            </a:extLst>
          </p:cNvPr>
          <p:cNvSpPr txBox="1"/>
          <p:nvPr/>
        </p:nvSpPr>
        <p:spPr>
          <a:xfrm>
            <a:off x="8916679" y="4147405"/>
            <a:ext cx="2623236" cy="796757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119%</a:t>
            </a:r>
          </a:p>
          <a:p>
            <a:pPr algn="ctr">
              <a:lnSpc>
                <a:spcPct val="120000"/>
              </a:lnSpc>
            </a:pP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86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3" y="5523186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728850" y="5501000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1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87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619A17-5E3B-43AA-A9A1-5B6AB517F30D}"/>
              </a:ext>
            </a:extLst>
          </p:cNvPr>
          <p:cNvCxnSpPr/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6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BDF036-4D9B-48E0-A7CE-23415A7C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88</a:t>
            </a:fld>
            <a:endParaRPr lang="fr-FR"/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454E21-2D6F-4E3B-9847-7020A090825A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4FFE63-B834-436E-A43B-417752B7128E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977366-5AD5-4885-805F-00F344761CDA}"/>
              </a:ext>
            </a:extLst>
          </p:cNvPr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0F06D6-8219-4CB5-BE8D-7C83CF5566F2}"/>
              </a:ext>
            </a:extLst>
          </p:cNvPr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8" y="4274422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105112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梁撓曲鋼筋配置示意圖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90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66944" y="5310104"/>
            <a:ext cx="573176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 ASSESSMENT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91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92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58" y="1203381"/>
            <a:ext cx="7664650" cy="4994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83E1-895A-4F72-9E10-4EC8CA20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618" y="997006"/>
            <a:ext cx="7306056" cy="5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93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9152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14" y="3791391"/>
            <a:ext cx="608500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35134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94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93.6%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D59A2F-61C1-407E-A681-24E7C042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0" y="2028365"/>
            <a:ext cx="5470500" cy="410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A9B0B6-A45C-4428-9E46-E60A17852188}"/>
              </a:ext>
            </a:extLst>
          </p:cNvPr>
          <p:cNvSpPr/>
          <p:nvPr/>
        </p:nvSpPr>
        <p:spPr>
          <a:xfrm>
            <a:off x="3080544" y="36652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Ra=1.54</a:t>
            </a:r>
          </a:p>
          <a:p>
            <a:r>
              <a:rPr lang="zh-TW" altLang="en-US" dirty="0"/>
              <a:t>R=1.72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3FA745-D58E-44CA-B192-F90D8336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7850"/>
            <a:ext cx="5470500" cy="4102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84D59A1-64FC-4D9E-831F-F5F953B8D564}"/>
              </a:ext>
            </a:extLst>
          </p:cNvPr>
          <p:cNvSpPr txBox="1"/>
          <p:nvPr/>
        </p:nvSpPr>
        <p:spPr>
          <a:xfrm>
            <a:off x="7541111" y="3429000"/>
            <a:ext cx="1889363" cy="11660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inverted_triangle</a:t>
            </a: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Ra=1.51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R=1.69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620886-04ED-4B4A-9A8A-F48BA8E85C34}"/>
              </a:ext>
            </a:extLst>
          </p:cNvPr>
          <p:cNvSpPr txBox="1"/>
          <p:nvPr/>
        </p:nvSpPr>
        <p:spPr>
          <a:xfrm>
            <a:off x="2366680" y="934706"/>
            <a:ext cx="21906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 12m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14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E843359-BCD7-421B-BB5F-213F071F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71" y="1797548"/>
            <a:ext cx="5470500" cy="4102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96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1414130" y="2243470"/>
            <a:ext cx="11070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 Multi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46978" y="1011265"/>
            <a:ext cx="67743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MMC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CAF2F8-1C00-4BF0-AF03-5FE5C1017267}"/>
              </a:ext>
            </a:extLst>
          </p:cNvPr>
          <p:cNvSpPr/>
          <p:nvPr/>
        </p:nvSpPr>
        <p:spPr>
          <a:xfrm>
            <a:off x="7824395" y="342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mmc</a:t>
            </a:r>
          </a:p>
          <a:p>
            <a:r>
              <a:rPr lang="zh-TW" altLang="en-US" dirty="0"/>
              <a:t>Ra=1.81</a:t>
            </a:r>
          </a:p>
          <a:p>
            <a:r>
              <a:rPr lang="zh-TW" altLang="en-US" dirty="0"/>
              <a:t>R=2.05</a:t>
            </a:r>
          </a:p>
        </p:txBody>
      </p:sp>
    </p:spTree>
    <p:extLst>
      <p:ext uri="{BB962C8B-B14F-4D97-AF65-F5344CB8AC3E}">
        <p14:creationId xmlns:p14="http://schemas.microsoft.com/office/powerpoint/2010/main" val="8994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97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788B47-0465-493E-B2B6-399814FD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6" y="2844105"/>
            <a:ext cx="5470500" cy="410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7AAD7C-1EDF-4339-ADCD-705A1AD1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66" y="2215480"/>
            <a:ext cx="5470500" cy="410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8E4799F-F698-4970-99B0-8BC8C767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252" y="2436912"/>
            <a:ext cx="5470500" cy="410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B7694E-AFC0-4778-805B-857F45EA097E}"/>
              </a:ext>
            </a:extLst>
          </p:cNvPr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Ra =</a:t>
            </a:r>
          </a:p>
          <a:p>
            <a:endParaRPr lang="en-US" altLang="zh-TW" dirty="0"/>
          </a:p>
          <a:p>
            <a:r>
              <a:rPr lang="en-US" altLang="zh-TW" dirty="0"/>
              <a:t>    1.5765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 =</a:t>
            </a:r>
          </a:p>
          <a:p>
            <a:endParaRPr lang="en-US" altLang="zh-TW" dirty="0"/>
          </a:p>
          <a:p>
            <a:r>
              <a:rPr lang="en-US" altLang="zh-TW" dirty="0"/>
              <a:t>    1.7719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D18D3C-1DE5-4FB1-868D-23561A0835F6}"/>
              </a:ext>
            </a:extLst>
          </p:cNvPr>
          <p:cNvSpPr txBox="1"/>
          <p:nvPr/>
        </p:nvSpPr>
        <p:spPr>
          <a:xfrm>
            <a:off x="3281082" y="1613647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8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ACE407B-2074-4AB0-8FF2-181A5676A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ABF4E13-3610-4B7D-82F4-46C12AD60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37878B-2790-436C-BD18-2F7D4A5D670B}"/>
              </a:ext>
            </a:extLst>
          </p:cNvPr>
          <p:cNvSpPr txBox="1"/>
          <p:nvPr/>
        </p:nvSpPr>
        <p:spPr>
          <a:xfrm>
            <a:off x="1414130" y="2243470"/>
            <a:ext cx="11070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 Multi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3DD8A0-350A-457C-AD2C-D81C77E3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0" y="1905124"/>
            <a:ext cx="5470500" cy="4102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3C51F8-A99C-4E02-A977-5F1E5A66C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83" y="1528607"/>
            <a:ext cx="5470500" cy="4102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266DD8-A8C2-4788-9694-FFEF461B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09" y="1641562"/>
            <a:ext cx="5470500" cy="4102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76DB2A8-8CD3-4E36-99AC-CB977C0E9AFB}"/>
              </a:ext>
            </a:extLst>
          </p:cNvPr>
          <p:cNvSpPr txBox="1"/>
          <p:nvPr/>
        </p:nvSpPr>
        <p:spPr>
          <a:xfrm>
            <a:off x="6096000" y="660400"/>
            <a:ext cx="62613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BDFDBC-CEC6-486E-8E10-FA3181B3178D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  <a:p>
            <a:r>
              <a:rPr lang="zh-TW" altLang="en-US" dirty="0"/>
              <a:t>Ra =</a:t>
            </a:r>
          </a:p>
          <a:p>
            <a:endParaRPr lang="zh-TW" altLang="en-US" dirty="0"/>
          </a:p>
          <a:p>
            <a:r>
              <a:rPr lang="zh-TW" altLang="en-US" dirty="0"/>
              <a:t>    1.5498</a:t>
            </a:r>
          </a:p>
          <a:p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R =</a:t>
            </a:r>
          </a:p>
          <a:p>
            <a:endParaRPr lang="zh-TW" altLang="en-US" dirty="0"/>
          </a:p>
          <a:p>
            <a:r>
              <a:rPr lang="zh-TW" altLang="en-US" dirty="0"/>
              <a:t>    1.7449</a:t>
            </a:r>
          </a:p>
        </p:txBody>
      </p:sp>
    </p:spTree>
    <p:extLst>
      <p:ext uri="{BB962C8B-B14F-4D97-AF65-F5344CB8AC3E}">
        <p14:creationId xmlns:p14="http://schemas.microsoft.com/office/powerpoint/2010/main" val="112918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10327</TotalTime>
  <Words>1763</Words>
  <Application>Microsoft Office PowerPoint</Application>
  <PresentationFormat>寬螢幕</PresentationFormat>
  <Paragraphs>741</Paragraphs>
  <Slides>98</Slides>
  <Notes>24</Notes>
  <HiddenSlides>6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09" baseType="lpstr">
      <vt:lpstr>等线</vt:lpstr>
      <vt:lpstr>微軟正黑體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539</cp:revision>
  <dcterms:created xsi:type="dcterms:W3CDTF">2015-10-12T10:51:44Z</dcterms:created>
  <dcterms:modified xsi:type="dcterms:W3CDTF">2019-05-21T04:38:15Z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